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8927"/>
    <a:srgbClr val="A1CB46"/>
    <a:srgbClr val="95C439"/>
    <a:srgbClr val="DDE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A85CA-852E-4B8B-9450-3100F6A5CB93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CC25E-7FDC-495C-A6ED-A7132202D0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71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CC25E-7FDC-495C-A6ED-A7132202D058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11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F570-3D11-4695-A5B3-3A9E77573651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E576-E44C-4B97-A23F-E63AB8E4B2CB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63D0-A7A3-4CCF-AA10-977A099208C0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AFC3-D048-4DBB-8A03-1F98A2F9B67D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046-1345-49DE-AF59-A88D3A814B11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BC56-1119-498D-8F0D-1A288FEE1061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3D97-9EA3-4937-BCA9-24D9EF0C65FE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6CB0-C902-47BE-8C5C-B82D47EE1D5C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CCC-7CD0-4B4E-9828-F0FB75A06302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387B-23B3-4B32-BAEB-1C99C5CBCFD0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57130-6364-4398-9671-76DBB1D70E50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5DCD-D123-406A-B878-8112D19AD708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D8BB1-623C-454D-A538-4E9915B8B9B6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409C-93C6-434A-909B-2179FEC4DFB6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E32D-1F19-4032-ACA4-BD67486C0FD3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D930-1BE5-4DA7-BB04-7F6FFE942177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B97B-5799-4C72-9B4B-9B3CA332933C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2702925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3298" y="5766486"/>
            <a:ext cx="8435546" cy="61783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tr-TR" sz="3800" b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DEĞİŞEN  ÖNEMLİ </a:t>
            </a:r>
            <a:r>
              <a:rPr lang="tr-TR" sz="38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YÖNETMELİK MADDELERİ </a:t>
            </a:r>
          </a:p>
          <a:p>
            <a:endParaRPr lang="tr-TR" dirty="0">
              <a:solidFill>
                <a:srgbClr val="508927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66119" y="1123261"/>
            <a:ext cx="8682681" cy="12444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>
                <a:ln w="0"/>
                <a:solidFill>
                  <a:srgbClr val="50892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uhaus 93" panose="04030905020B02020C02" pitchFamily="82" charset="0"/>
              </a:rPr>
              <a:t>SELÇUK MESLEKİ VE </a:t>
            </a:r>
            <a:endParaRPr lang="tr-TR" sz="4400" dirty="0" smtClean="0">
              <a:ln w="0"/>
              <a:solidFill>
                <a:srgbClr val="508927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uhaus 93" panose="04030905020B02020C02" pitchFamily="82" charset="0"/>
            </a:endParaRPr>
          </a:p>
          <a:p>
            <a:pPr algn="ctr"/>
            <a:r>
              <a:rPr lang="tr-TR" sz="4400" dirty="0" smtClean="0">
                <a:ln w="0"/>
                <a:solidFill>
                  <a:srgbClr val="50892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uhaus 93" panose="04030905020B02020C02" pitchFamily="82" charset="0"/>
              </a:rPr>
              <a:t>TEKNİK </a:t>
            </a:r>
            <a:r>
              <a:rPr lang="tr-TR" sz="4400" dirty="0">
                <a:ln w="0"/>
                <a:solidFill>
                  <a:srgbClr val="50892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uhaus 93" panose="04030905020B02020C02" pitchFamily="82" charset="0"/>
              </a:rPr>
              <a:t>ANADOLU LİSESİ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603" y="2756697"/>
            <a:ext cx="7766935" cy="271997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76" y="1119258"/>
            <a:ext cx="1248490" cy="124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355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lnSpc>
                <a:spcPct val="150000"/>
              </a:lnSpc>
            </a:pPr>
            <a:r>
              <a:rPr lang="tr-TR" sz="4400" b="1" dirty="0">
                <a:solidFill>
                  <a:srgbClr val="508927"/>
                </a:solidFill>
                <a:latin typeface="Bauhaus 93" panose="04030905020B02020C02" pitchFamily="82" charset="0"/>
              </a:rPr>
              <a:t>TAKDİR–TEŞEKKÜR </a:t>
            </a:r>
          </a:p>
          <a:p>
            <a:pPr lvl="0" algn="ctr">
              <a:lnSpc>
                <a:spcPct val="150000"/>
              </a:lnSpc>
            </a:pPr>
            <a:r>
              <a:rPr lang="tr-TR" sz="4400" b="1" dirty="0" smtClean="0">
                <a:solidFill>
                  <a:srgbClr val="508927"/>
                </a:solidFill>
                <a:latin typeface="Bauhaus 93" panose="04030905020B02020C02" pitchFamily="82" charset="0"/>
              </a:rPr>
              <a:t>   BELGESİ ALMAK İÇİN;</a:t>
            </a:r>
            <a:endParaRPr lang="tr-TR" sz="4400" b="1" dirty="0">
              <a:solidFill>
                <a:srgbClr val="508927"/>
              </a:solidFill>
              <a:latin typeface="Bauhaus 93" panose="04030905020B02020C02" pitchFamily="82" charset="0"/>
            </a:endParaRPr>
          </a:p>
          <a:p>
            <a:endParaRPr lang="tr-TR" sz="4400" dirty="0">
              <a:latin typeface="Bauhaus 93" panose="04030905020B02020C02" pitchFamily="82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5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873211"/>
            <a:ext cx="8596668" cy="51681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Dönemdeki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tüm derslerden başarılı olan,</a:t>
            </a: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Davranış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puanı 100 olan öğrencilerden;</a:t>
            </a: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Dönem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başarı puanı </a:t>
            </a:r>
            <a:r>
              <a:rPr lang="tr-TR" sz="2400" b="1" dirty="0">
                <a:solidFill>
                  <a:srgbClr val="508927"/>
                </a:solidFill>
                <a:latin typeface="Arial Rounded MT Bold" panose="020F0704030504030204" pitchFamily="34" charset="0"/>
              </a:rPr>
              <a:t>7</a:t>
            </a:r>
            <a:r>
              <a:rPr lang="tr-TR" sz="24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0,00-84,99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arasındakileri Teşekkür Belgesi; </a:t>
            </a:r>
          </a:p>
          <a:p>
            <a:pPr algn="just">
              <a:lnSpc>
                <a:spcPct val="150000"/>
              </a:lnSpc>
            </a:pPr>
            <a:r>
              <a:rPr lang="tr-TR" sz="2400" b="1" u="sng" dirty="0" smtClean="0">
                <a:solidFill>
                  <a:srgbClr val="508927"/>
                </a:solidFill>
                <a:latin typeface="Arial Rounded MT Bold" panose="020F0704030504030204" pitchFamily="34" charset="0"/>
              </a:rPr>
              <a:t>85,00</a:t>
            </a:r>
            <a:r>
              <a:rPr lang="tr-TR" sz="2400" b="1" dirty="0" smtClean="0">
                <a:solidFill>
                  <a:srgbClr val="508927"/>
                </a:solidFill>
                <a:latin typeface="Arial Rounded MT Bold" panose="020F0704030504030204" pitchFamily="34" charset="0"/>
              </a:rPr>
              <a:t>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ve daha yukarı olanları </a:t>
            </a:r>
            <a:r>
              <a:rPr lang="tr-TR" sz="24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Takdir Belgesi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alırlar.               </a:t>
            </a: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Disiplin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cezası alanlar belge alamaz.</a:t>
            </a:r>
          </a:p>
          <a:p>
            <a:pPr marL="0" indent="0" algn="just">
              <a:buNone/>
            </a:pPr>
            <a:r>
              <a:rPr lang="tr-TR" sz="2400" dirty="0" smtClean="0">
                <a:solidFill>
                  <a:srgbClr val="508927"/>
                </a:solidFill>
                <a:latin typeface="Arial Rounded MT Bold" panose="020F0704030504030204" pitchFamily="34" charset="0"/>
              </a:rPr>
              <a:t> </a:t>
            </a:r>
            <a:r>
              <a:rPr lang="tr-TR" sz="2400" dirty="0">
                <a:solidFill>
                  <a:srgbClr val="508927"/>
                </a:solidFill>
                <a:latin typeface="Arial Rounded MT Bold" panose="020F0704030504030204" pitchFamily="34" charset="0"/>
              </a:rPr>
              <a:t>Takdir ve Teşekkür belgesi için özürsüz devamsızlığın en </a:t>
            </a:r>
            <a:r>
              <a:rPr lang="tr-TR" sz="2400" dirty="0" smtClean="0">
                <a:solidFill>
                  <a:srgbClr val="508927"/>
                </a:solidFill>
                <a:latin typeface="Arial Rounded MT Bold" panose="020F0704030504030204" pitchFamily="34" charset="0"/>
              </a:rPr>
              <a:t> fazla </a:t>
            </a:r>
            <a:r>
              <a:rPr lang="tr-TR" sz="2400" dirty="0">
                <a:solidFill>
                  <a:srgbClr val="508927"/>
                </a:solidFill>
                <a:latin typeface="Arial Rounded MT Bold" panose="020F0704030504030204" pitchFamily="34" charset="0"/>
              </a:rPr>
              <a:t>5 gün olma şartı kaldırılmıştır. </a:t>
            </a:r>
          </a:p>
          <a:p>
            <a:endParaRPr lang="tr-TR" dirty="0">
              <a:solidFill>
                <a:srgbClr val="508927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92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477794"/>
            <a:ext cx="8596668" cy="1054443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300" b="1" dirty="0">
                <a:solidFill>
                  <a:srgbClr val="508927"/>
                </a:solidFill>
                <a:latin typeface="Bauhaus 93" panose="04030905020B02020C02" pitchFamily="82" charset="0"/>
              </a:rPr>
              <a:t>SINAVA GİRMEYENLERİN </a:t>
            </a:r>
            <a:r>
              <a:rPr lang="tr-TR" sz="5300" b="1" dirty="0" smtClean="0">
                <a:solidFill>
                  <a:srgbClr val="508927"/>
                </a:solidFill>
                <a:latin typeface="Bauhaus 93" panose="04030905020B02020C02" pitchFamily="82" charset="0"/>
              </a:rPr>
              <a:t>MAZERETİ İÇİN</a:t>
            </a:r>
            <a:r>
              <a:rPr lang="tr-TR" sz="4400" b="1" dirty="0" smtClean="0">
                <a:solidFill>
                  <a:srgbClr val="508927"/>
                </a:solidFill>
                <a:latin typeface="Bauhaus 93" panose="04030905020B02020C02" pitchFamily="82" charset="0"/>
              </a:rPr>
              <a:t>:</a:t>
            </a:r>
            <a:endParaRPr lang="tr-TR" sz="4400" dirty="0">
              <a:solidFill>
                <a:srgbClr val="508927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364259"/>
            <a:ext cx="8596668" cy="3487633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tr-TR" sz="28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Yazılı sınavlara girmeyenlerin mazeretlerini (rapor/veli dilekçesi) sınav tarihinden itibaren </a:t>
            </a:r>
            <a:r>
              <a:rPr lang="tr-TR" sz="2800" b="1" dirty="0">
                <a:solidFill>
                  <a:srgbClr val="95C439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3</a:t>
            </a:r>
            <a:r>
              <a:rPr lang="tr-TR" sz="28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 (</a:t>
            </a:r>
            <a:r>
              <a:rPr lang="tr-TR" sz="2800" b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üç) iş </a:t>
            </a:r>
            <a:r>
              <a:rPr lang="tr-TR" sz="28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günü içinde idareye bildirmesi zorunludur. Belgelerini teslim etmeyenler hiçbir koşulda sınava </a:t>
            </a:r>
            <a:r>
              <a:rPr lang="tr-TR" sz="28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alınmayacaktır</a:t>
            </a:r>
            <a:r>
              <a:rPr lang="tr-TR" sz="2800" b="1" dirty="0">
                <a:solidFill>
                  <a:srgbClr val="508927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0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900" b="1" dirty="0">
                <a:solidFill>
                  <a:srgbClr val="508927"/>
                </a:solidFill>
                <a:latin typeface="Bauhaus 93" panose="04030905020B02020C02" pitchFamily="82" charset="0"/>
              </a:rPr>
              <a:t>NAKİL VE </a:t>
            </a:r>
            <a:r>
              <a:rPr lang="tr-TR" sz="4900" b="1" dirty="0" smtClean="0">
                <a:solidFill>
                  <a:srgbClr val="508927"/>
                </a:solidFill>
                <a:latin typeface="Bauhaus 93" panose="04030905020B02020C02" pitchFamily="82" charset="0"/>
              </a:rPr>
              <a:t>GEÇİŞLER İÇİN: </a:t>
            </a:r>
            <a:r>
              <a:rPr lang="tr-TR" b="1" dirty="0">
                <a:solidFill>
                  <a:srgbClr val="FFC000"/>
                </a:solidFill>
              </a:rPr>
              <a:t/>
            </a:r>
            <a:br>
              <a:rPr lang="tr-TR" b="1" dirty="0">
                <a:solidFill>
                  <a:srgbClr val="FFC00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76087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	</a:t>
            </a:r>
            <a:r>
              <a:rPr lang="tr-TR" sz="2400" b="1" dirty="0" smtClean="0">
                <a:solidFill>
                  <a:srgbClr val="A1CB46"/>
                </a:solidFill>
                <a:latin typeface="Arial Rounded MT Bold" panose="020F0704030504030204" pitchFamily="34" charset="0"/>
              </a:rPr>
              <a:t>Herhangi </a:t>
            </a: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bir puan kullanmaksızın öğrenci alan mesleki ve teknik </a:t>
            </a:r>
            <a:r>
              <a:rPr lang="tr-TR" sz="2400" b="1" dirty="0" smtClean="0">
                <a:solidFill>
                  <a:srgbClr val="A1CB46"/>
                </a:solidFill>
                <a:latin typeface="Arial Rounded MT Bold" panose="020F0704030504030204" pitchFamily="34" charset="0"/>
              </a:rPr>
              <a:t>	ortaöğretim </a:t>
            </a: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kurumları dışındaki okullara nakil ve geçişler;</a:t>
            </a:r>
          </a:p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a) Okulların kendi türleri arasında her sınıf seviyesinde,</a:t>
            </a:r>
          </a:p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b) Okulların kendi türleri dışındaki diğer okullardan bu okullara </a:t>
            </a: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10.</a:t>
            </a: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 (onuncu) sınıfın sonuna kadar</a:t>
            </a:r>
          </a:p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srgbClr val="508927"/>
                </a:solidFill>
                <a:latin typeface="Arial Rounded MT Bold" panose="020F0704030504030204" pitchFamily="34" charset="0"/>
              </a:rPr>
              <a:t>Yönetmelikte belirtilen süre içerisinde yapılır.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68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9114" y="354228"/>
            <a:ext cx="8040129" cy="996778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rgbClr val="508927"/>
                </a:solidFill>
                <a:latin typeface="Bauhaus 93" panose="04030905020B02020C02" pitchFamily="82" charset="0"/>
              </a:rPr>
              <a:t>NAKİL VE GEÇİŞLER İÇİN: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74573"/>
            <a:ext cx="8596668" cy="456678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Herhangi bir puan kullanmaksızın öğrenci alan </a:t>
            </a:r>
            <a:r>
              <a:rPr lang="tr-TR" sz="24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mesleki ve teknik ortaöğretim programı uygulayan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 okullara nakil ve geçişler</a:t>
            </a:r>
            <a:r>
              <a:rPr lang="tr-TR" sz="2400" b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;</a:t>
            </a:r>
            <a:endParaRPr lang="tr-TR" sz="2400" b="1" dirty="0">
              <a:solidFill>
                <a:srgbClr val="95C439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srgbClr val="508927"/>
                </a:solidFill>
                <a:latin typeface="Arial Rounded MT Bold" panose="020F0704030504030204" pitchFamily="34" charset="0"/>
              </a:rPr>
              <a:t>Meslek Lisesinden Meslek Lisesine</a:t>
            </a:r>
            <a:r>
              <a:rPr lang="tr-TR" sz="2400" b="1" dirty="0" smtClean="0">
                <a:solidFill>
                  <a:srgbClr val="508927"/>
                </a:solidFill>
                <a:latin typeface="Arial Rounded MT Bold" panose="020F0704030504030204" pitchFamily="34" charset="0"/>
              </a:rPr>
              <a:t>:</a:t>
            </a:r>
            <a:endParaRPr lang="tr-TR" sz="2400" b="1" dirty="0">
              <a:solidFill>
                <a:srgbClr val="508927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  <a:buAutoNum type="alphaLcParenR"/>
            </a:pP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Okulların her birinin kendi arasında veya okullar arasında alan/dal bulunmak kaydıyla her sınıf seviyesinde sürekli, </a:t>
            </a:r>
          </a:p>
          <a:p>
            <a:pPr algn="just">
              <a:lnSpc>
                <a:spcPct val="150000"/>
              </a:lnSpc>
              <a:buAutoNum type="alphaLcParenR"/>
            </a:pP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Alan/dal bulunmaması hâlinde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10.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sınıfta alan,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11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 inci sınıfta aynı alanda dal değiştirerek, birinci dönem sonuna kadar,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97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280087"/>
            <a:ext cx="8596668" cy="815546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rgbClr val="508927"/>
                </a:solidFill>
                <a:latin typeface="Bauhaus 93" panose="04030905020B02020C02" pitchFamily="82" charset="0"/>
              </a:rPr>
              <a:t>NAKİL VE GEÇİŞLER İÇİN: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351005"/>
            <a:ext cx="8596668" cy="51239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508927"/>
                </a:solidFill>
                <a:latin typeface="Arial Rounded MT Bold" panose="020F0704030504030204" pitchFamily="34" charset="0"/>
              </a:rPr>
              <a:t>	Başka </a:t>
            </a:r>
            <a:r>
              <a:rPr lang="tr-TR" sz="2400" b="1" dirty="0">
                <a:solidFill>
                  <a:srgbClr val="508927"/>
                </a:solidFill>
                <a:latin typeface="Arial Rounded MT Bold" panose="020F0704030504030204" pitchFamily="34" charset="0"/>
              </a:rPr>
              <a:t>okullardan Meslek Lisesine: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 smtClean="0">
                <a:latin typeface="Arial Rounded MT Bold" panose="020F0704030504030204" pitchFamily="34" charset="0"/>
              </a:rPr>
              <a:t>	</a:t>
            </a:r>
            <a:r>
              <a:rPr lang="tr-TR" sz="2400" b="1" dirty="0" smtClean="0">
                <a:solidFill>
                  <a:srgbClr val="A1CB46"/>
                </a:solidFill>
                <a:latin typeface="Arial Rounded MT Bold" panose="020F0704030504030204" pitchFamily="34" charset="0"/>
              </a:rPr>
              <a:t>Bu </a:t>
            </a: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okulların dışındaki diğer okullardan bu okullara; </a:t>
            </a:r>
            <a:endParaRPr lang="tr-TR" sz="2400" b="1" dirty="0" smtClean="0">
              <a:solidFill>
                <a:srgbClr val="A1CB46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400" b="1" dirty="0" smtClean="0">
                <a:solidFill>
                  <a:srgbClr val="A1CB46"/>
                </a:solidFill>
                <a:latin typeface="Arial Rounded MT Bold" panose="020F0704030504030204" pitchFamily="34" charset="0"/>
              </a:rPr>
              <a:t>9</a:t>
            </a: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. sınıfta sürekli, </a:t>
            </a:r>
            <a:endParaRPr lang="tr-TR" sz="2400" b="1" dirty="0" smtClean="0">
              <a:solidFill>
                <a:srgbClr val="A1CB46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400" b="1" dirty="0" smtClean="0">
                <a:solidFill>
                  <a:srgbClr val="A1CB46"/>
                </a:solidFill>
                <a:latin typeface="Arial Rounded MT Bold" panose="020F0704030504030204" pitchFamily="34" charset="0"/>
              </a:rPr>
              <a:t>10 </a:t>
            </a: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uncu sınıfta birinci dönem sonuna kadar, </a:t>
            </a:r>
            <a:endParaRPr lang="tr-TR" sz="2400" b="1" dirty="0" smtClean="0">
              <a:solidFill>
                <a:srgbClr val="A1CB46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400" b="1" dirty="0" smtClean="0">
                <a:solidFill>
                  <a:srgbClr val="A1CB46"/>
                </a:solidFill>
                <a:latin typeface="Arial Rounded MT Bold" panose="020F0704030504030204" pitchFamily="34" charset="0"/>
              </a:rPr>
              <a:t>10</a:t>
            </a: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. sınıf sonunda ise uygulamalı meslek derslerinden yaz tatili süresince yapılacak telafi eğitimine bağlı olarak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508927"/>
                </a:solidFill>
                <a:latin typeface="Arial Rounded MT Bold" panose="020F0704030504030204" pitchFamily="34" charset="0"/>
              </a:rPr>
              <a:t>Yönetmelikte belirtilen süre içerisinde </a:t>
            </a:r>
            <a:r>
              <a:rPr lang="tr-TR" sz="2400" b="1" dirty="0" smtClean="0">
                <a:solidFill>
                  <a:srgbClr val="508927"/>
                </a:solidFill>
                <a:latin typeface="Arial Rounded MT Bold" panose="020F0704030504030204" pitchFamily="34" charset="0"/>
              </a:rPr>
              <a:t>yapılır.</a:t>
            </a:r>
            <a:endParaRPr lang="tr-TR" sz="2400" dirty="0">
              <a:solidFill>
                <a:srgbClr val="50892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9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508927"/>
                </a:solidFill>
                <a:latin typeface="Bauhaus 93" panose="04030905020B02020C02" pitchFamily="82" charset="0"/>
              </a:rPr>
              <a:t>DERS YILI SONUNDA HERHANGİ BİR DERSTEN BAŞARILI </a:t>
            </a:r>
            <a:r>
              <a:rPr lang="tr-TR" b="1" dirty="0" smtClean="0">
                <a:solidFill>
                  <a:srgbClr val="508927"/>
                </a:solidFill>
                <a:latin typeface="Bauhaus 93" panose="04030905020B02020C02" pitchFamily="82" charset="0"/>
              </a:rPr>
              <a:t>SAYILMASI İÇİN;</a:t>
            </a:r>
            <a:endParaRPr lang="tr-TR" dirty="0">
              <a:solidFill>
                <a:srgbClr val="508927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2800" b="1" dirty="0" smtClean="0">
                <a:solidFill>
                  <a:srgbClr val="A1CB46"/>
                </a:solidFill>
                <a:latin typeface="Arial Rounded MT Bold" panose="020F0704030504030204" pitchFamily="34" charset="0"/>
              </a:rPr>
              <a:t>Dersin </a:t>
            </a:r>
            <a:r>
              <a:rPr lang="tr-TR" sz="28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iki dönem puanının </a:t>
            </a:r>
            <a:r>
              <a:rPr lang="tr-TR" sz="28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aritmetik ortalamasının en az </a:t>
            </a:r>
            <a:r>
              <a:rPr lang="tr-TR" sz="2800" b="1" cap="small" dirty="0">
                <a:solidFill>
                  <a:srgbClr val="A1CB46"/>
                </a:solidFill>
                <a:latin typeface="Arial Rounded MT Bold" panose="020F0704030504030204" pitchFamily="34" charset="0"/>
              </a:rPr>
              <a:t>5</a:t>
            </a:r>
            <a:r>
              <a:rPr lang="tr-TR" sz="28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0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rgbClr val="A1CB46"/>
                </a:solidFill>
                <a:latin typeface="Arial Rounded MT Bold" panose="020F0704030504030204" pitchFamily="34" charset="0"/>
              </a:rPr>
              <a:t>	veya</a:t>
            </a:r>
            <a:endParaRPr lang="tr-TR" sz="2800" b="1" dirty="0">
              <a:solidFill>
                <a:srgbClr val="A1CB46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Dersin </a:t>
            </a:r>
            <a:r>
              <a:rPr lang="tr-TR" sz="28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birinci dönem puanı ne olursa </a:t>
            </a:r>
            <a:r>
              <a:rPr lang="tr-TR" sz="28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olsun ikinci dönem puanının en az 70 olması gerekir.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4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900" b="1" dirty="0">
                <a:solidFill>
                  <a:srgbClr val="508927"/>
                </a:solidFill>
                <a:latin typeface="Bauhaus 93" panose="04030905020B02020C02" pitchFamily="82" charset="0"/>
              </a:rPr>
              <a:t>DERS YILI SONUNDA SINIF GEÇME </a:t>
            </a:r>
            <a:r>
              <a:rPr lang="tr-TR" sz="4900" b="1" dirty="0">
                <a:solidFill>
                  <a:srgbClr val="508927"/>
                </a:solidFill>
                <a:latin typeface="Bauhaus 93" panose="04030905020B02020C02" pitchFamily="82" charset="0"/>
                <a:cs typeface="Arial" panose="020B0604020202020204" pitchFamily="34" charset="0"/>
              </a:rPr>
              <a:t>9</a:t>
            </a:r>
            <a:r>
              <a:rPr lang="tr-TR" sz="4900" b="1" dirty="0">
                <a:solidFill>
                  <a:srgbClr val="508927"/>
                </a:solidFill>
                <a:latin typeface="Bauhaus 93" panose="04030905020B02020C02" pitchFamily="82" charset="0"/>
              </a:rPr>
              <a:t>. SINIFLAR İÇİN;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508927"/>
                </a:solidFill>
                <a:latin typeface="Arial Rounded MT Bold" panose="020F0704030504030204" pitchFamily="34" charset="0"/>
              </a:rPr>
              <a:t>	DOĞRUDAN SINIF GEÇME</a:t>
            </a:r>
            <a:endParaRPr lang="tr-TR" sz="2400" dirty="0" smtClean="0">
              <a:solidFill>
                <a:srgbClr val="508927"/>
              </a:solidFill>
              <a:latin typeface="Arial Rounded MT Bold" panose="020F07040305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	Ders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yılı sonunda,</a:t>
            </a:r>
          </a:p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Tüm derslerden başarılı olan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	ya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da</a:t>
            </a:r>
          </a:p>
          <a:p>
            <a:pPr>
              <a:lnSpc>
                <a:spcPct val="150000"/>
              </a:lnSpc>
            </a:pPr>
            <a:r>
              <a:rPr lang="tr-TR" sz="24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En fazla 1 dersten  </a:t>
            </a:r>
            <a:r>
              <a:rPr lang="tr-TR" sz="24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başarısız olanlardan, yılsonu başarı puanı en az 50 olan öğrenciler doğrudan sınıf geçer.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3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0919" y="856735"/>
            <a:ext cx="8427308" cy="49591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50000"/>
              </a:lnSpc>
            </a:pPr>
            <a:r>
              <a:rPr lang="tr-TR" sz="2800" b="1" dirty="0">
                <a:solidFill>
                  <a:srgbClr val="508927"/>
                </a:solidFill>
                <a:latin typeface="Arial Rounded MT Bold" panose="020F0704030504030204" pitchFamily="34" charset="0"/>
              </a:rPr>
              <a:t>Başarı puanıyla başarılı sayılamayacak derslerden başarısız olan ama yıl sonu başarı puanı</a:t>
            </a:r>
            <a:r>
              <a:rPr lang="tr-TR" sz="2800" b="1" dirty="0">
                <a:solidFill>
                  <a:srgbClr val="508927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50 </a:t>
            </a:r>
            <a:r>
              <a:rPr lang="tr-TR" sz="2800" b="1" dirty="0">
                <a:solidFill>
                  <a:srgbClr val="508927"/>
                </a:solidFill>
                <a:latin typeface="Arial Rounded MT Bold" panose="020F0704030504030204" pitchFamily="34" charset="0"/>
              </a:rPr>
              <a:t>ve üzeri olan öğrencilerden </a:t>
            </a:r>
            <a:r>
              <a:rPr lang="tr-TR" sz="28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en fazla </a:t>
            </a:r>
            <a:r>
              <a:rPr lang="tr-TR" sz="2800" b="1" u="sng" dirty="0">
                <a:solidFill>
                  <a:srgbClr val="508927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1</a:t>
            </a:r>
            <a:r>
              <a:rPr lang="tr-TR" sz="28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 başarısız dersi </a:t>
            </a:r>
            <a:r>
              <a:rPr lang="tr-TR" sz="2800" b="1" dirty="0">
                <a:solidFill>
                  <a:srgbClr val="508927"/>
                </a:solidFill>
                <a:latin typeface="Arial Rounded MT Bold" panose="020F0704030504030204" pitchFamily="34" charset="0"/>
              </a:rPr>
              <a:t>olan öğrenciler </a:t>
            </a:r>
            <a:r>
              <a:rPr lang="tr-TR" sz="28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yine sınıf geçerler </a:t>
            </a:r>
            <a:r>
              <a:rPr lang="tr-TR" sz="2800" b="1" dirty="0">
                <a:solidFill>
                  <a:srgbClr val="508927"/>
                </a:solidFill>
                <a:latin typeface="Arial Rounded MT Bold" panose="020F0704030504030204" pitchFamily="34" charset="0"/>
              </a:rPr>
              <a:t>ancak başarısız olunan sadece yıldızlı dersten sorumlu geçer. Başarısız olunan ders yıldızlı derslerden biri dışındaysa o dersten sorumluluk oluşmaz.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4972" y="609600"/>
            <a:ext cx="8106033" cy="103796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800" b="1" dirty="0" smtClean="0">
                <a:solidFill>
                  <a:srgbClr val="508927"/>
                </a:solidFill>
                <a:latin typeface="Bauhaus 93" panose="04030905020B02020C02" pitchFamily="82" charset="0"/>
              </a:rPr>
              <a:t>SORUMLU </a:t>
            </a:r>
            <a:r>
              <a:rPr lang="tr-TR" sz="5300" b="1" dirty="0" smtClean="0">
                <a:solidFill>
                  <a:srgbClr val="508927"/>
                </a:solidFill>
                <a:latin typeface="Bauhaus 93" panose="04030905020B02020C02" pitchFamily="82" charset="0"/>
              </a:rPr>
              <a:t>SINIF</a:t>
            </a:r>
            <a:r>
              <a:rPr lang="tr-TR" sz="4800" b="1" dirty="0" smtClean="0">
                <a:solidFill>
                  <a:srgbClr val="508927"/>
                </a:solidFill>
                <a:latin typeface="Bauhaus 93" panose="04030905020B02020C02" pitchFamily="82" charset="0"/>
              </a:rPr>
              <a:t> GEÇMEK İÇİN: </a:t>
            </a:r>
            <a:r>
              <a:rPr lang="tr-TR" b="1" dirty="0">
                <a:solidFill>
                  <a:srgbClr val="FFC000"/>
                </a:solidFill>
              </a:rPr>
              <a:t/>
            </a:r>
            <a:br>
              <a:rPr lang="tr-TR" b="1" dirty="0">
                <a:solidFill>
                  <a:srgbClr val="FFC00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48714"/>
            <a:ext cx="8596668" cy="4810897"/>
          </a:xfrm>
        </p:spPr>
        <p:txBody>
          <a:bodyPr>
            <a:normAutofit/>
          </a:bodyPr>
          <a:lstStyle/>
          <a:p>
            <a:endParaRPr lang="tr-TR" b="1" dirty="0"/>
          </a:p>
          <a:p>
            <a:pPr algn="just">
              <a:lnSpc>
                <a:spcPct val="150000"/>
              </a:lnSpc>
            </a:pPr>
            <a:r>
              <a:rPr lang="tr-TR" sz="28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Ders yılı sonunda doğrudan sınıfını geçemeyen öğrencilerden; yılsonu başarı puanı en az 50 olanlar, bulunduğu sınıfta başarısız oldukları </a:t>
            </a:r>
            <a:r>
              <a:rPr lang="tr-TR" sz="28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en fazla </a:t>
            </a:r>
            <a:r>
              <a:rPr lang="tr-TR" sz="2800" b="1" u="sng" dirty="0">
                <a:solidFill>
                  <a:srgbClr val="508927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3 </a:t>
            </a:r>
            <a:r>
              <a:rPr lang="tr-TR" sz="28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dersten</a:t>
            </a:r>
            <a:r>
              <a:rPr lang="tr-TR" sz="2800" b="1" u="sng" dirty="0">
                <a:solidFill>
                  <a:srgbClr val="95C439"/>
                </a:solidFill>
                <a:latin typeface="Arial Rounded MT Bold" panose="020F0704030504030204" pitchFamily="34" charset="0"/>
              </a:rPr>
              <a:t> </a:t>
            </a:r>
            <a:r>
              <a:rPr lang="tr-TR" sz="28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sorumlu olarak sınıflarını geçer.</a:t>
            </a:r>
          </a:p>
          <a:p>
            <a:pPr algn="just">
              <a:lnSpc>
                <a:spcPct val="150000"/>
              </a:lnSpc>
            </a:pPr>
            <a:r>
              <a:rPr lang="tr-TR" sz="2800" b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Yıl </a:t>
            </a:r>
            <a:r>
              <a:rPr lang="tr-TR" sz="28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Sonu Başarı Puanı 50.00’nin altında olan öğrenciler sınıf tekrarı yaparlar.</a:t>
            </a:r>
          </a:p>
          <a:p>
            <a:pPr algn="just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7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tr-TR" sz="4900" b="1" dirty="0">
                <a:solidFill>
                  <a:srgbClr val="508927"/>
                </a:solidFill>
                <a:latin typeface="Bauhaus 93" panose="04030905020B02020C02" pitchFamily="82" charset="0"/>
              </a:rPr>
              <a:t>DERS YILI SONUNDA SINIF GEÇME </a:t>
            </a:r>
            <a:r>
              <a:rPr lang="tr-TR" sz="4900" b="1" dirty="0">
                <a:solidFill>
                  <a:srgbClr val="508927"/>
                </a:solidFill>
                <a:latin typeface="Bauhaus 93" panose="04030905020B02020C02" pitchFamily="82" charset="0"/>
                <a:cs typeface="Arial" panose="020B0604020202020204" pitchFamily="34" charset="0"/>
              </a:rPr>
              <a:t>10-11-12</a:t>
            </a:r>
            <a:r>
              <a:rPr lang="tr-TR" sz="4900" b="1" dirty="0">
                <a:solidFill>
                  <a:srgbClr val="508927"/>
                </a:solidFill>
                <a:latin typeface="Bauhaus 93" panose="04030905020B02020C02" pitchFamily="82" charset="0"/>
              </a:rPr>
              <a:t>. SINIFLAR İÇİN;</a:t>
            </a:r>
            <a:r>
              <a:rPr lang="tr-TR" b="1" dirty="0">
                <a:solidFill>
                  <a:srgbClr val="FF99CC"/>
                </a:solidFill>
              </a:rPr>
              <a:t/>
            </a:r>
            <a:br>
              <a:rPr lang="tr-TR" b="1" dirty="0">
                <a:solidFill>
                  <a:srgbClr val="FF99CC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5897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2800" b="1" dirty="0" smtClean="0">
                <a:solidFill>
                  <a:srgbClr val="508927"/>
                </a:solidFill>
                <a:latin typeface="Arial Rounded MT Bold" panose="020F0704030504030204" pitchFamily="34" charset="0"/>
              </a:rPr>
              <a:t>	DOĞRUDAN SINIF GEÇME</a:t>
            </a:r>
            <a:endParaRPr lang="tr-TR" sz="2800" dirty="0" smtClean="0">
              <a:solidFill>
                <a:srgbClr val="508927"/>
              </a:solidFill>
              <a:latin typeface="Arial Rounded MT Bold" panose="020F07040305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rgbClr val="A1CB46"/>
                </a:solidFill>
                <a:latin typeface="Arial Rounded MT Bold" panose="020F0704030504030204" pitchFamily="34" charset="0"/>
              </a:rPr>
              <a:t>	Ders </a:t>
            </a:r>
            <a:r>
              <a:rPr lang="tr-TR" sz="28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yılı sonunda,</a:t>
            </a:r>
          </a:p>
          <a:p>
            <a:pPr algn="just">
              <a:lnSpc>
                <a:spcPct val="150000"/>
              </a:lnSpc>
            </a:pPr>
            <a:r>
              <a:rPr lang="tr-TR" sz="28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Tüm derslerden başarılı olan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800" b="1" dirty="0" smtClean="0">
                <a:solidFill>
                  <a:srgbClr val="A1CB46"/>
                </a:solidFill>
                <a:latin typeface="Arial Rounded MT Bold" panose="020F0704030504030204" pitchFamily="34" charset="0"/>
              </a:rPr>
              <a:t>	ya </a:t>
            </a:r>
            <a:r>
              <a:rPr lang="tr-TR" sz="28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da</a:t>
            </a:r>
          </a:p>
          <a:p>
            <a:pPr algn="just">
              <a:lnSpc>
                <a:spcPct val="150000"/>
              </a:lnSpc>
            </a:pPr>
            <a:r>
              <a:rPr lang="tr-TR" sz="28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Başarısız dersi/dersleri olanlardan, yılsonu başarı puanı en az 50 olan öğrenciler doğrudan sınıf geçer.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527223"/>
            <a:ext cx="8596668" cy="55141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8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Başarı puanıyla başarılı sayılamayacak </a:t>
            </a:r>
            <a:r>
              <a:rPr lang="tr-TR" sz="2800" b="1" i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derslerden </a:t>
            </a:r>
            <a:r>
              <a:rPr lang="tr-TR" sz="28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başarısız olan ama yılsonu başarı puanı 50 ve üzeri olan </a:t>
            </a:r>
            <a:r>
              <a:rPr lang="tr-TR" sz="2800" b="1" dirty="0">
                <a:solidFill>
                  <a:srgbClr val="508927"/>
                </a:solidFill>
                <a:latin typeface="Arial Rounded MT Bold" panose="020F0704030504030204" pitchFamily="34" charset="0"/>
              </a:rPr>
              <a:t>öğrenciler  </a:t>
            </a:r>
            <a:r>
              <a:rPr lang="tr-TR" sz="28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yine sınıf geçerler; </a:t>
            </a:r>
            <a:r>
              <a:rPr lang="tr-TR" sz="28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  ancak başarısız olunan sadece aşağıda sayılı bu dersten/derslerden sorumlu geçer aşağıdakiler haricindeki derslerden başarısızlığı varsa bile o derslerinden sorumlu olmazlar.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5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659027"/>
            <a:ext cx="8596668" cy="5382335"/>
          </a:xfrm>
        </p:spPr>
        <p:txBody>
          <a:bodyPr/>
          <a:lstStyle/>
          <a:p>
            <a:pPr marL="0" indent="0" algn="just">
              <a:buNone/>
            </a:pPr>
            <a:r>
              <a:rPr lang="tr-TR" sz="4000" b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	Başarı </a:t>
            </a:r>
            <a:r>
              <a:rPr lang="tr-TR" sz="4000" b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puanıyla başarılı </a:t>
            </a:r>
            <a:r>
              <a:rPr lang="tr-TR" sz="4000" b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	sayılamayacak dersler; </a:t>
            </a:r>
            <a:endParaRPr lang="tr-TR" sz="4000" b="1" dirty="0">
              <a:solidFill>
                <a:srgbClr val="95C439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tr-TR" sz="4000" b="1" i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(Yıldızlı Dersler</a:t>
            </a:r>
            <a:r>
              <a:rPr lang="tr-TR" sz="4000" b="1" i="1" dirty="0" smtClean="0">
                <a:solidFill>
                  <a:srgbClr val="95C439"/>
                </a:solidFill>
                <a:latin typeface="Arial Rounded MT Bold" panose="020F0704030504030204" pitchFamily="34" charset="0"/>
              </a:rPr>
              <a:t>)</a:t>
            </a:r>
            <a:endParaRPr lang="tr-TR" sz="4000" b="1" i="1" dirty="0">
              <a:solidFill>
                <a:srgbClr val="95C439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tr-TR" sz="4000" b="1" i="1" dirty="0">
                <a:solidFill>
                  <a:srgbClr val="95C439"/>
                </a:solidFill>
                <a:latin typeface="Arial Rounded MT Bold" panose="020F0704030504030204" pitchFamily="34" charset="0"/>
              </a:rPr>
              <a:t>Anadolu Meslek Lisesi: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4000" dirty="0">
                <a:solidFill>
                  <a:srgbClr val="95C439"/>
                </a:solidFill>
                <a:latin typeface="Arial Rounded MT Bold" panose="020F0704030504030204" pitchFamily="34" charset="0"/>
              </a:rPr>
              <a:t>Türk Dili ve Edebiyatı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4000" dirty="0">
                <a:solidFill>
                  <a:srgbClr val="95C439"/>
                </a:solidFill>
                <a:latin typeface="Arial Rounded MT Bold" panose="020F0704030504030204" pitchFamily="34" charset="0"/>
              </a:rPr>
              <a:t> Sınıf Düzeylerine ve Alanlarına Göre Bazı Meslek  Dersleri 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63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087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b="1" dirty="0" smtClean="0">
                <a:solidFill>
                  <a:srgbClr val="508927"/>
                </a:solidFill>
                <a:latin typeface="Bauhaus 93" panose="04030905020B02020C02" pitchFamily="82" charset="0"/>
              </a:rPr>
              <a:t>SORUMLU SINIF GEÇMEK İÇİN :</a:t>
            </a:r>
            <a:r>
              <a:rPr lang="tr-TR" b="1" dirty="0">
                <a:solidFill>
                  <a:srgbClr val="FFC000"/>
                </a:solidFill>
              </a:rPr>
              <a:t/>
            </a:r>
            <a:br>
              <a:rPr lang="tr-TR" b="1" dirty="0">
                <a:solidFill>
                  <a:srgbClr val="FFC00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309816"/>
            <a:ext cx="8596668" cy="5041557"/>
          </a:xfrm>
        </p:spPr>
        <p:txBody>
          <a:bodyPr>
            <a:normAutofit fontScale="92500" lnSpcReduction="20000"/>
          </a:bodyPr>
          <a:lstStyle/>
          <a:p>
            <a:endParaRPr lang="tr-TR" b="1" dirty="0">
              <a:solidFill>
                <a:srgbClr val="FFC000"/>
              </a:solidFill>
            </a:endParaRPr>
          </a:p>
          <a:p>
            <a:pPr algn="just">
              <a:lnSpc>
                <a:spcPct val="150000"/>
              </a:lnSpc>
              <a:buAutoNum type="alphaLcParenR"/>
            </a:pP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Ders yılı sonunda doğrudan sınıfını geçemeyen öğrencilerden; her bir dersten iki dönem puanı bulunmak kaydıyla doğrudan sınıfını geçemeyen öğrencilerden; bir sınıfta başarısız ders sayısı en fazla 3 ders olanlar sorumlu olarak sınıflarını geçer. Ancak alt sınıflar da dâhil toplam 6 dersten fazla başarısız dersi bulunanlar sınıf tekrar eder. Nakil ve geçişler nedeniyle ortaya çıkan sorumlu dersler bu sayıya dâhil edilmez</a:t>
            </a:r>
            <a:r>
              <a:rPr lang="tr-TR" sz="2400" b="1" dirty="0" smtClean="0">
                <a:solidFill>
                  <a:srgbClr val="A1CB46"/>
                </a:solidFill>
                <a:latin typeface="Arial Rounded MT Bold" panose="020F0704030504030204" pitchFamily="34" charset="0"/>
              </a:rPr>
              <a:t>.</a:t>
            </a:r>
            <a:endParaRPr lang="tr-TR" sz="2400" b="1" dirty="0">
              <a:solidFill>
                <a:srgbClr val="A1CB46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50000"/>
              </a:lnSpc>
              <a:buAutoNum type="alphaLcParenR"/>
            </a:pP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Yıl Sonu Başarı Puanı 50.00’nin altında olup </a:t>
            </a:r>
            <a:r>
              <a:rPr lang="tr-TR" sz="2400" b="1" u="sng" dirty="0">
                <a:solidFill>
                  <a:srgbClr val="508927"/>
                </a:solidFill>
                <a:latin typeface="Arial Rounded MT Bold" panose="020F0704030504030204" pitchFamily="34" charset="0"/>
              </a:rPr>
              <a:t>başarısız ders sayısı 4  ve üzeri olan</a:t>
            </a:r>
            <a:r>
              <a:rPr lang="tr-TR" sz="2400" b="1" dirty="0">
                <a:solidFill>
                  <a:srgbClr val="508927"/>
                </a:solidFill>
                <a:latin typeface="Arial Rounded MT Bold" panose="020F0704030504030204" pitchFamily="34" charset="0"/>
              </a:rPr>
              <a:t> </a:t>
            </a:r>
            <a:r>
              <a:rPr lang="tr-TR" sz="2400" b="1" dirty="0">
                <a:solidFill>
                  <a:srgbClr val="A1CB46"/>
                </a:solidFill>
                <a:latin typeface="Arial Rounded MT Bold" panose="020F0704030504030204" pitchFamily="34" charset="0"/>
              </a:rPr>
              <a:t>öğrenciler sınıf tekrarı yaparlar.</a:t>
            </a:r>
          </a:p>
          <a:p>
            <a:pPr>
              <a:buAutoNum type="alphaLcParenR"/>
            </a:pPr>
            <a:endParaRPr lang="tr-TR" b="1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16597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454</Words>
  <Application>Microsoft Office PowerPoint</Application>
  <PresentationFormat>Geniş ekran</PresentationFormat>
  <Paragraphs>77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Arial Rounded MT Bold</vt:lpstr>
      <vt:lpstr>Bauhaus 93</vt:lpstr>
      <vt:lpstr>Calibri</vt:lpstr>
      <vt:lpstr>Trebuchet MS</vt:lpstr>
      <vt:lpstr>Wingdings 3</vt:lpstr>
      <vt:lpstr>Kristal</vt:lpstr>
      <vt:lpstr>  </vt:lpstr>
      <vt:lpstr>DERS YILI SONUNDA HERHANGİ BİR DERSTEN BAŞARILI SAYILMASI İÇİN;</vt:lpstr>
      <vt:lpstr>DERS YILI SONUNDA SINIF GEÇME 9. SINIFLAR İÇİN;  </vt:lpstr>
      <vt:lpstr>PowerPoint Sunusu</vt:lpstr>
      <vt:lpstr>SORUMLU SINIF GEÇMEK İÇİN:  </vt:lpstr>
      <vt:lpstr>DERS YILI SONUNDA SINIF GEÇME 10-11-12. SINIFLAR İÇİN; </vt:lpstr>
      <vt:lpstr>PowerPoint Sunusu</vt:lpstr>
      <vt:lpstr>PowerPoint Sunusu</vt:lpstr>
      <vt:lpstr>SORUMLU SINIF GEÇMEK İÇİN : </vt:lpstr>
      <vt:lpstr>PowerPoint Sunusu</vt:lpstr>
      <vt:lpstr>PowerPoint Sunusu</vt:lpstr>
      <vt:lpstr>SINAVA GİRMEYENLERİN MAZERETİ İÇİN:</vt:lpstr>
      <vt:lpstr>NAKİL VE GEÇİŞLER İÇİN:  </vt:lpstr>
      <vt:lpstr>NAKİL VE GEÇİŞLER İÇİN:</vt:lpstr>
      <vt:lpstr>NAKİL VE GEÇİŞLER İÇİN: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Nilgün SÖNMEZ</dc:creator>
  <cp:lastModifiedBy>Nilgün SÖNMEZ</cp:lastModifiedBy>
  <cp:revision>31</cp:revision>
  <dcterms:created xsi:type="dcterms:W3CDTF">2023-12-13T06:28:19Z</dcterms:created>
  <dcterms:modified xsi:type="dcterms:W3CDTF">2023-12-13T08:29:40Z</dcterms:modified>
</cp:coreProperties>
</file>